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4" r:id="rId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9"/>
    <p:restoredTop sz="94679"/>
  </p:normalViewPr>
  <p:slideViewPr>
    <p:cSldViewPr snapToGrid="0" snapToObjects="1">
      <p:cViewPr varScale="1">
        <p:scale>
          <a:sx n="95" d="100"/>
          <a:sy n="95" d="100"/>
        </p:scale>
        <p:origin x="18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EB731-4C25-4228-9F0E-8957F0063588}" type="datetimeFigureOut">
              <a:rPr lang="en-GB" smtClean="0"/>
              <a:t>17/08/2021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CF0A0-B6D5-4C81-B006-5A4C1A2C7F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285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25F4-3A55-4E49-B5A9-C496DE626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94" y="2743200"/>
            <a:ext cx="10972801" cy="2479632"/>
          </a:xfrm>
        </p:spPr>
        <p:txBody>
          <a:bodyPr anchor="ctr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C45F3-3480-2049-9C2A-1E600E927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195" y="5222832"/>
            <a:ext cx="10972800" cy="512805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3460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25F4-3A55-4E49-B5A9-C496DE626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94" y="4534930"/>
            <a:ext cx="10972801" cy="687901"/>
          </a:xfrm>
        </p:spPr>
        <p:txBody>
          <a:bodyPr anchor="ctr">
            <a:noAutofit/>
          </a:bodyPr>
          <a:lstStyle>
            <a:lvl1pPr algn="l">
              <a:defRPr sz="4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C45F3-3480-2049-9C2A-1E600E927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195" y="5362832"/>
            <a:ext cx="10972800" cy="37280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538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3007-F258-6C49-A6FA-C637CDB7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437" y="136526"/>
            <a:ext cx="9724767" cy="66666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A7EF0-F633-DE49-9048-D8D647E16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436" y="960652"/>
            <a:ext cx="9724767" cy="576082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0432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3007-F258-6C49-A6FA-C637CDB7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437" y="136526"/>
            <a:ext cx="9724767" cy="66666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A7EF0-F633-DE49-9048-D8D647E16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436" y="960652"/>
            <a:ext cx="9724767" cy="576082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20888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3007-F258-6C49-A6FA-C637CDB7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35" y="136526"/>
            <a:ext cx="11467069" cy="66666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A7EF0-F633-DE49-9048-D8D647E16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34" y="960652"/>
            <a:ext cx="11467069" cy="576082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0460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D087D-406F-7245-A3A9-35A5EA09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88819-DF59-9146-91C0-47BD8293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BBE5B-5D37-7C43-A4B5-44E220AD1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E1F7A-422D-F94A-BB60-9A960FCFC2F5}" type="datetimeFigureOut">
              <a:rPr lang="en-NL" smtClean="0"/>
              <a:t>8/17/21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F719E-97B1-AC45-82C2-2E6A5CC02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5FEF2-0E58-D241-ABE3-3B197B20B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C5631-0243-BA4C-BB83-BF5895B954B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4609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E0029-1D3C-554D-AA26-D4124AD4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35" y="136526"/>
            <a:ext cx="11467069" cy="1000296"/>
          </a:xfrm>
        </p:spPr>
        <p:txBody>
          <a:bodyPr>
            <a:normAutofit/>
          </a:bodyPr>
          <a:lstStyle/>
          <a:p>
            <a:r>
              <a:rPr lang="en-US" sz="3100" b="1" dirty="0"/>
              <a:t>Extended Source Inversion: a potential alternative to LF FWI</a:t>
            </a:r>
            <a:br>
              <a:rPr lang="en-US" sz="3100" b="1" dirty="0"/>
            </a:br>
            <a:r>
              <a:rPr lang="en-US" sz="2000" dirty="0"/>
              <a:t>W. Symes (Rice), M. </a:t>
            </a:r>
            <a:r>
              <a:rPr lang="en-US" sz="2000" dirty="0" err="1"/>
              <a:t>Dolliazal</a:t>
            </a:r>
            <a:r>
              <a:rPr lang="en-US" sz="2000" dirty="0"/>
              <a:t>, R. </a:t>
            </a:r>
            <a:r>
              <a:rPr lang="en-US" sz="2000" dirty="0" err="1"/>
              <a:t>Nammour</a:t>
            </a:r>
            <a:r>
              <a:rPr lang="en-US" sz="2000" dirty="0"/>
              <a:t>, P. Williamson (</a:t>
            </a:r>
            <a:r>
              <a:rPr lang="en-US" sz="2000" dirty="0" err="1"/>
              <a:t>TotalEnergies</a:t>
            </a:r>
            <a:r>
              <a:rPr lang="en-US" sz="2000" dirty="0"/>
              <a:t>)</a:t>
            </a: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31869-7D05-1648-B2F7-63C761FE0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87" y="2631220"/>
            <a:ext cx="6067169" cy="422678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</a:t>
            </a:r>
            <a:r>
              <a:rPr lang="en-US" sz="2400" dirty="0"/>
              <a:t>urface </a:t>
            </a:r>
            <a:r>
              <a:rPr lang="en-US" sz="2400" dirty="0">
                <a:solidFill>
                  <a:schemeClr val="accent1"/>
                </a:solidFill>
              </a:rPr>
              <a:t>S</a:t>
            </a:r>
            <a:r>
              <a:rPr lang="en-US" sz="2400" dirty="0"/>
              <a:t>ource </a:t>
            </a:r>
            <a:r>
              <a:rPr lang="en-US" sz="2400" dirty="0">
                <a:solidFill>
                  <a:schemeClr val="accent1"/>
                </a:solidFill>
              </a:rPr>
              <a:t>E</a:t>
            </a:r>
            <a:r>
              <a:rPr lang="en-US" sz="2400" dirty="0"/>
              <a:t>xtension – source energy spreads over 2D surface – fit any data with any velocity!</a:t>
            </a:r>
          </a:p>
          <a:p>
            <a:r>
              <a:rPr lang="en-US" sz="2400" dirty="0"/>
              <a:t>Data misfit + </a:t>
            </a:r>
            <a:r>
              <a:rPr lang="en-US" sz="2400" i="1" dirty="0"/>
              <a:t>penalty </a:t>
            </a:r>
            <a:r>
              <a:rPr lang="en-US" sz="2400" dirty="0"/>
              <a:t>for energy spread beyond acquisition footprint: forces velocity to match data kinematics</a:t>
            </a:r>
          </a:p>
          <a:p>
            <a:r>
              <a:rPr lang="en-US" sz="2400" dirty="0"/>
              <a:t>Examples: 2D synthetic, 3D marine</a:t>
            </a:r>
          </a:p>
          <a:p>
            <a:r>
              <a:rPr lang="en-US" sz="2400" dirty="0"/>
              <a:t>Sketch of theoretical justification</a:t>
            </a:r>
          </a:p>
          <a:p>
            <a:r>
              <a:rPr lang="en-US" sz="2400" dirty="0"/>
              <a:t>Limitations, prospects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502AC-BAA9-F348-859F-815495889845}"/>
              </a:ext>
            </a:extLst>
          </p:cNvPr>
          <p:cNvSpPr txBox="1"/>
          <p:nvPr/>
        </p:nvSpPr>
        <p:spPr>
          <a:xfrm>
            <a:off x="492814" y="1500090"/>
            <a:ext cx="114753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Inversion with extended source: access kinematic info in HF data w/o picking</a:t>
            </a:r>
          </a:p>
          <a:p>
            <a:endParaRPr lang="en-US" dirty="0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5E9C4569-D261-924D-B35E-87CA00AE397D}"/>
              </a:ext>
            </a:extLst>
          </p:cNvPr>
          <p:cNvSpPr/>
          <p:nvPr/>
        </p:nvSpPr>
        <p:spPr>
          <a:xfrm>
            <a:off x="366587" y="1300014"/>
            <a:ext cx="11467069" cy="1000295"/>
          </a:xfrm>
          <a:prstGeom prst="frame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Picture 13" descr="FWI">
            <a:extLst>
              <a:ext uri="{FF2B5EF4-FFF2-40B4-BE49-F238E27FC236}">
                <a16:creationId xmlns:a16="http://schemas.microsoft.com/office/drawing/2014/main" id="{93CA2635-1696-0A49-82D9-7EEAE7DE4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09" t="2077" r="46454" b="1"/>
          <a:stretch/>
        </p:blipFill>
        <p:spPr>
          <a:xfrm>
            <a:off x="7086602" y="2631220"/>
            <a:ext cx="1635839" cy="2834640"/>
          </a:xfrm>
          <a:prstGeom prst="rect">
            <a:avLst/>
          </a:prstGeom>
        </p:spPr>
      </p:pic>
      <p:pic>
        <p:nvPicPr>
          <p:cNvPr id="16" name="Picture 15" descr="A picture containing grate&#10;&#10;Description automatically generated">
            <a:extLst>
              <a:ext uri="{FF2B5EF4-FFF2-40B4-BE49-F238E27FC236}">
                <a16:creationId xmlns:a16="http://schemas.microsoft.com/office/drawing/2014/main" id="{6763FBA0-5832-F948-8929-E528B8FB6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48" t="-245" r="45913" b="-1"/>
          <a:stretch/>
        </p:blipFill>
        <p:spPr>
          <a:xfrm>
            <a:off x="9375288" y="2631220"/>
            <a:ext cx="1599864" cy="28346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CF37CB-81EE-F74D-8ACA-316745CCA9DD}"/>
              </a:ext>
            </a:extLst>
          </p:cNvPr>
          <p:cNvSpPr txBox="1"/>
          <p:nvPr/>
        </p:nvSpPr>
        <p:spPr>
          <a:xfrm>
            <a:off x="6858000" y="5465860"/>
            <a:ext cx="4316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FWI.                                     SSE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988A8494-FA1C-5F4B-85DC-EC49C1771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643" y="5891168"/>
            <a:ext cx="1113187" cy="910855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B509D61E-4BAE-4E4B-907B-EF8D966B2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954" y="6028338"/>
            <a:ext cx="595445" cy="63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4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11809</TotalTime>
  <Words>99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Office Theme</vt:lpstr>
      <vt:lpstr>Extended Source Inversion: a potential alternative to LF FWI W. Symes (Rice), M. Dolliazal, R. Nammour, P. Williamson (TotalEnergies)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Raluca Drugan</dc:creator>
  <cp:lastModifiedBy>William Symes</cp:lastModifiedBy>
  <cp:revision>10</cp:revision>
  <cp:lastPrinted>2021-08-19T22:13:11Z</cp:lastPrinted>
  <dcterms:created xsi:type="dcterms:W3CDTF">2021-02-23T10:27:09Z</dcterms:created>
  <dcterms:modified xsi:type="dcterms:W3CDTF">2021-08-25T20:32:03Z</dcterms:modified>
</cp:coreProperties>
</file>